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1" r:id="rId4"/>
    <p:sldId id="262" r:id="rId5"/>
    <p:sldId id="266" r:id="rId6"/>
    <p:sldId id="264" r:id="rId7"/>
    <p:sldId id="268" r:id="rId8"/>
    <p:sldId id="258" r:id="rId9"/>
    <p:sldId id="265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3" autoAdjust="0"/>
    <p:restoredTop sz="94660"/>
  </p:normalViewPr>
  <p:slideViewPr>
    <p:cSldViewPr snapToGrid="0">
      <p:cViewPr>
        <p:scale>
          <a:sx n="67" d="100"/>
          <a:sy n="67" d="100"/>
        </p:scale>
        <p:origin x="-126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tlantaregion\shares\tpdcommon\Model_Application\Air%20Quality\MOVES\MOVES%20Runs\Ozone%20Maintenance%20Plan%202015\O3MP%20-%20Emissions%20Summa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NOx</c:v>
          </c:tx>
          <c:spPr>
            <a:solidFill>
              <a:srgbClr val="E76221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-2.766684866152088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</a:t>
                    </a:r>
                    <a:r>
                      <a:rPr lang="en-US" dirty="0" smtClean="0"/>
                      <a:t>170.15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 </a:t>
                    </a:r>
                    <a:r>
                      <a:rPr lang="en-US" smtClean="0"/>
                      <a:t>37.57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1544609931296872E-7"/>
                  <c:y val="7.99381079099932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1.80874407394557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"/>
                  <c:y val="6.05433359187403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'ALL Data'!$M$3:$M$5</c:f>
              <c:numCache>
                <c:formatCode>General</c:formatCode>
                <c:ptCount val="3"/>
                <c:pt idx="0">
                  <c:v>2014</c:v>
                </c:pt>
                <c:pt idx="1">
                  <c:v>2030</c:v>
                </c:pt>
                <c:pt idx="2">
                  <c:v>2050</c:v>
                </c:pt>
              </c:numCache>
            </c:numRef>
          </c:cat>
          <c:val>
            <c:numRef>
              <c:f>('ALL Data'!$B$8,'ALL Data'!$B$14,'ALL Data'!$B$24)</c:f>
              <c:numCache>
                <c:formatCode>_(* #,##0.00_);_(* \(#,##0.00\);_(* "-"??_);_(@_)</c:formatCode>
                <c:ptCount val="3"/>
                <c:pt idx="0">
                  <c:v>171.12747843941557</c:v>
                </c:pt>
                <c:pt idx="1">
                  <c:v>37.640882526729591</c:v>
                </c:pt>
                <c:pt idx="2">
                  <c:v>29.404631428704747</c:v>
                </c:pt>
              </c:numCache>
            </c:numRef>
          </c:val>
        </c:ser>
        <c:ser>
          <c:idx val="1"/>
          <c:order val="1"/>
          <c:tx>
            <c:v>VOC</c:v>
          </c:tx>
          <c:spPr>
            <a:solidFill>
              <a:srgbClr val="15567E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 </a:t>
                    </a:r>
                    <a:r>
                      <a:rPr lang="en-US" smtClean="0"/>
                      <a:t>81.76 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0747822526574665E-16"/>
                  <c:y val="3.45835608269011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'ALL Data'!$M$3:$M$5</c:f>
              <c:numCache>
                <c:formatCode>General</c:formatCode>
                <c:ptCount val="3"/>
                <c:pt idx="0">
                  <c:v>2014</c:v>
                </c:pt>
                <c:pt idx="1">
                  <c:v>2030</c:v>
                </c:pt>
                <c:pt idx="2">
                  <c:v>2050</c:v>
                </c:pt>
              </c:numCache>
            </c:numRef>
          </c:cat>
          <c:val>
            <c:numRef>
              <c:f>('ALL Data'!$B$9,'ALL Data'!$B$15,'ALL Data'!$B$25)</c:f>
              <c:numCache>
                <c:formatCode>_(* #,##0.00_);_(* \(#,##0.00\);_(* "-"??_);_(@_)</c:formatCode>
                <c:ptCount val="3"/>
                <c:pt idx="0">
                  <c:v>81.827343226859099</c:v>
                </c:pt>
                <c:pt idx="1">
                  <c:v>32.669288275754397</c:v>
                </c:pt>
                <c:pt idx="2">
                  <c:v>25.704102715157955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239232"/>
        <c:axId val="38245504"/>
      </c:barChart>
      <c:catAx>
        <c:axId val="382392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Emissions Analysis 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8245504"/>
        <c:crosses val="autoZero"/>
        <c:auto val="1"/>
        <c:lblAlgn val="ctr"/>
        <c:lblOffset val="100"/>
        <c:noMultiLvlLbl val="0"/>
      </c:catAx>
      <c:valAx>
        <c:axId val="38245504"/>
        <c:scaling>
          <c:orientation val="minMax"/>
          <c:max val="2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Emissions (tons per day)</a:t>
                </a:r>
              </a:p>
            </c:rich>
          </c:tx>
          <c:layout/>
          <c:overlay val="0"/>
        </c:title>
        <c:numFmt formatCode="_(* #,##0_);_(* \(#,##0\);_(* &quot;-&quot;_);_(@_)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82392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341006766180447"/>
          <c:y val="0.20119262718125092"/>
          <c:w val="8.1467657024877821E-2"/>
          <c:h val="0.13693837454540997"/>
        </c:manualLayout>
      </c:layout>
      <c:overlay val="0"/>
      <c:spPr>
        <a:ln>
          <a:solidFill>
            <a:schemeClr val="tx1"/>
          </a:solidFill>
        </a:ln>
        <a:effectLst>
          <a:softEdge rad="0"/>
        </a:effectLst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F948-638E-42C2-8280-5E92414D5E77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8DA1-D444-4B10-B1FD-EFF758550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79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F948-638E-42C2-8280-5E92414D5E77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8DA1-D444-4B10-B1FD-EFF758550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40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F948-638E-42C2-8280-5E92414D5E77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8DA1-D444-4B10-B1FD-EFF758550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872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F948-638E-42C2-8280-5E92414D5E77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8DA1-D444-4B10-B1FD-EFF758550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79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F948-638E-42C2-8280-5E92414D5E77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8DA1-D444-4B10-B1FD-EFF758550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3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F948-638E-42C2-8280-5E92414D5E77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8DA1-D444-4B10-B1FD-EFF758550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38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F948-638E-42C2-8280-5E92414D5E77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8DA1-D444-4B10-B1FD-EFF758550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46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F948-638E-42C2-8280-5E92414D5E77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8DA1-D444-4B10-B1FD-EFF758550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062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F948-638E-42C2-8280-5E92414D5E77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8DA1-D444-4B10-B1FD-EFF758550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27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F948-638E-42C2-8280-5E92414D5E77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8DA1-D444-4B10-B1FD-EFF758550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255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9F948-638E-42C2-8280-5E92414D5E77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8DA1-D444-4B10-B1FD-EFF758550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96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9F948-638E-42C2-8280-5E92414D5E77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78DA1-D444-4B10-B1FD-EFF758550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812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Maintenance Plan Development Results</a:t>
            </a:r>
            <a:endParaRPr lang="en-US" sz="4000" dirty="0"/>
          </a:p>
        </p:txBody>
      </p:sp>
      <p:pic>
        <p:nvPicPr>
          <p:cNvPr id="4" name="Picture 3" descr="left side_Page_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6001" cy="6858000"/>
          </a:xfrm>
          <a:prstGeom prst="rect">
            <a:avLst/>
          </a:prstGeom>
        </p:spPr>
      </p:pic>
      <p:pic>
        <p:nvPicPr>
          <p:cNvPr id="5" name="Picture 4" descr="ARC logo_Gol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6100239"/>
            <a:ext cx="1371600" cy="62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524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ft side_Page_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6001" cy="6858000"/>
          </a:xfrm>
          <a:prstGeom prst="rect">
            <a:avLst/>
          </a:prstGeom>
        </p:spPr>
      </p:pic>
      <p:pic>
        <p:nvPicPr>
          <p:cNvPr id="4" name="Picture 3" descr="ARC logo_Gol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6100239"/>
            <a:ext cx="1371600" cy="62436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54179" y="94334"/>
            <a:ext cx="8229600" cy="114300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accent1"/>
                </a:solidFill>
                <a:latin typeface="Trebuchet MS"/>
                <a:cs typeface="Trebuchet MS"/>
              </a:rPr>
              <a:t>Final Budgets / Safety Margins Requested</a:t>
            </a:r>
            <a:endParaRPr lang="en-US" sz="3600" b="1" dirty="0">
              <a:solidFill>
                <a:schemeClr val="accent1"/>
              </a:solidFill>
              <a:latin typeface="Trebuchet MS"/>
              <a:cs typeface="Trebuchet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51022" y="1536174"/>
            <a:ext cx="108885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For 2014 Budgets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No Safety Margins permitted since it’s the baseline attainment year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For 2030 Budgets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Since there is more uncertainty in modeling further out years, and the magnitude of the emissions changes are smaller, ARC requests that the budgets be set towards the </a:t>
            </a:r>
            <a:r>
              <a:rPr lang="en-US" sz="1600" u="sng" dirty="0" smtClean="0"/>
              <a:t>higher limit</a:t>
            </a:r>
            <a:r>
              <a:rPr lang="en-US" sz="1600" dirty="0" smtClean="0"/>
              <a:t> to match the Upper Method Test</a:t>
            </a:r>
          </a:p>
        </p:txBody>
      </p:sp>
      <p:graphicFrame>
        <p:nvGraphicFramePr>
          <p:cNvPr id="6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5257325"/>
              </p:ext>
            </p:extLst>
          </p:nvPr>
        </p:nvGraphicFramePr>
        <p:xfrm>
          <a:off x="3242899" y="3812726"/>
          <a:ext cx="5852160" cy="2077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40"/>
                <a:gridCol w="1463040"/>
                <a:gridCol w="1463040"/>
                <a:gridCol w="1463040"/>
              </a:tblGrid>
              <a:tr h="76668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Ozone</a:t>
                      </a:r>
                      <a:r>
                        <a:rPr lang="en-US" baseline="0" dirty="0" smtClean="0"/>
                        <a:t> Precursor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2014 Modeled Tons/Day</a:t>
                      </a:r>
                    </a:p>
                    <a:p>
                      <a:pPr algn="ctr"/>
                      <a:r>
                        <a:rPr lang="en-US" dirty="0" smtClean="0"/>
                        <a:t>(MVEB)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2030 Modeled Tons/Day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2030 MVEB Request</a:t>
                      </a:r>
                      <a:endParaRPr lang="en-US" dirty="0"/>
                    </a:p>
                  </a:txBody>
                  <a:tcPr anchor="ctr"/>
                </a:tc>
              </a:tr>
              <a:tr h="4441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170.15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37.57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58</a:t>
                      </a:r>
                      <a:r>
                        <a:rPr lang="en-US" dirty="0" smtClean="0"/>
                        <a:t> (+54%)</a:t>
                      </a:r>
                      <a:endParaRPr lang="en-US" dirty="0"/>
                    </a:p>
                  </a:txBody>
                  <a:tcPr anchor="ctr"/>
                </a:tc>
              </a:tr>
              <a:tr h="4441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81.76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32.67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52</a:t>
                      </a:r>
                      <a:r>
                        <a:rPr lang="en-US" dirty="0" smtClean="0"/>
                        <a:t> (+59%)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9724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J:\Model_Application\Air Quality\GIS\New NA Are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9" b="5410"/>
          <a:stretch/>
        </p:blipFill>
        <p:spPr bwMode="auto">
          <a:xfrm>
            <a:off x="950495" y="1762378"/>
            <a:ext cx="3834065" cy="333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762627" y="5365108"/>
            <a:ext cx="2209800" cy="307777"/>
            <a:chOff x="6324600" y="2514600"/>
            <a:chExt cx="2209800" cy="307777"/>
          </a:xfrm>
        </p:grpSpPr>
        <p:sp>
          <p:nvSpPr>
            <p:cNvPr id="4" name="Rectangle 3"/>
            <p:cNvSpPr/>
            <p:nvPr/>
          </p:nvSpPr>
          <p:spPr>
            <a:xfrm>
              <a:off x="6324600" y="2592288"/>
              <a:ext cx="457200" cy="20103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781800" y="2514600"/>
              <a:ext cx="1752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Nonattainment Area</a:t>
              </a:r>
              <a:endParaRPr lang="en-US" sz="1400" dirty="0"/>
            </a:p>
          </p:txBody>
        </p:sp>
      </p:grpSp>
      <p:pic>
        <p:nvPicPr>
          <p:cNvPr id="6" name="Picture 5" descr="left side_Page_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6001" cy="6858000"/>
          </a:xfrm>
          <a:prstGeom prst="rect">
            <a:avLst/>
          </a:prstGeom>
        </p:spPr>
      </p:pic>
      <p:pic>
        <p:nvPicPr>
          <p:cNvPr id="7" name="Picture 6" descr="ARC logo_Gold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6100239"/>
            <a:ext cx="1371600" cy="62436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054179" y="94334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accent1"/>
                </a:solidFill>
                <a:latin typeface="Trebuchet MS"/>
                <a:cs typeface="Trebuchet MS"/>
              </a:rPr>
              <a:t>Overview</a:t>
            </a:r>
            <a:endParaRPr lang="en-US" sz="3600" b="1" dirty="0">
              <a:solidFill>
                <a:schemeClr val="accent1"/>
              </a:solidFill>
              <a:latin typeface="Trebuchet MS"/>
              <a:cs typeface="Trebuchet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9054" y="1948788"/>
            <a:ext cx="579549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 of the end of 2015, the Atlanta Region is meeting the 2008 Ozone Standard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Maintenance Plan is required to show how the region will stay in attainment in the future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Maintenance Plans require the development of new emission budgets, including motor vehicle budgets (MVEB)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new </a:t>
            </a:r>
            <a:r>
              <a:rPr lang="en-US" b="1" dirty="0" smtClean="0"/>
              <a:t>15-county</a:t>
            </a:r>
            <a:r>
              <a:rPr lang="en-US" dirty="0" smtClean="0"/>
              <a:t> budgets would replace all existing </a:t>
            </a:r>
            <a:r>
              <a:rPr lang="en-US" b="1" dirty="0" smtClean="0"/>
              <a:t>20-county</a:t>
            </a:r>
            <a:r>
              <a:rPr lang="en-US" dirty="0" smtClean="0"/>
              <a:t> ozone budgets for the Atlanta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ARC and GA EPD worked together to test new MVEBs by projecting future transportation needs out to 2050 and developing the data in this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04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ft side_Page_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6001" cy="6858000"/>
          </a:xfrm>
          <a:prstGeom prst="rect">
            <a:avLst/>
          </a:prstGeom>
        </p:spPr>
      </p:pic>
      <p:pic>
        <p:nvPicPr>
          <p:cNvPr id="3" name="Picture 2" descr="ARC logo_Gol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6100239"/>
            <a:ext cx="1371600" cy="62436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054179" y="94334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accent1"/>
                </a:solidFill>
                <a:latin typeface="Trebuchet MS"/>
                <a:cs typeface="Trebuchet MS"/>
              </a:rPr>
              <a:t>Budget Timeline</a:t>
            </a:r>
            <a:endParaRPr lang="en-US" sz="3600" b="1" dirty="0">
              <a:solidFill>
                <a:schemeClr val="accent1"/>
              </a:solidFill>
              <a:latin typeface="Trebuchet MS"/>
              <a:cs typeface="Trebuchet M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31039" y="3460492"/>
            <a:ext cx="10439399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931038" y="3003292"/>
            <a:ext cx="0" cy="914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1370438" y="3003292"/>
            <a:ext cx="0" cy="914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76001" y="397245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782300" y="397245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2050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270938" y="3003292"/>
            <a:ext cx="0" cy="914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99438" y="397245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2030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943904" y="3470176"/>
            <a:ext cx="3554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Budget Period 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043403" y="3429000"/>
            <a:ext cx="3554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Budget Period 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55713" y="4268068"/>
            <a:ext cx="1383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Attainment Year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579150" y="4268067"/>
            <a:ext cx="1464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Maintenance Plan Horizon Year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0638311" y="4268067"/>
            <a:ext cx="1464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Likely Planning Horizon Year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519001" y="6100239"/>
            <a:ext cx="9078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Previously, the region was meeting 2 sets of 20-county budgets – Reasonable Further Progress SIP budgets to 2024 and 2012 Maintenance Plan SIP Budgets in 2024 and later years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931038" y="2302202"/>
            <a:ext cx="533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Budget 1 set based on 2014 model runs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270938" y="2296121"/>
            <a:ext cx="508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Budget 2 set based on 2030 model runs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061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ft side_Page_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6001" cy="6858000"/>
          </a:xfrm>
          <a:prstGeom prst="rect">
            <a:avLst/>
          </a:prstGeom>
        </p:spPr>
      </p:pic>
      <p:pic>
        <p:nvPicPr>
          <p:cNvPr id="3" name="Picture 2" descr="ARC logo_Gol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6100239"/>
            <a:ext cx="1371600" cy="624361"/>
          </a:xfrm>
          <a:prstGeom prst="rect">
            <a:avLst/>
          </a:prstGeom>
        </p:spPr>
      </p:pic>
      <p:graphicFrame>
        <p:nvGraphicFramePr>
          <p:cNvPr id="4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0668093"/>
              </p:ext>
            </p:extLst>
          </p:nvPr>
        </p:nvGraphicFramePr>
        <p:xfrm>
          <a:off x="2511379" y="1237334"/>
          <a:ext cx="7315200" cy="1655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</a:tblGrid>
              <a:tr h="76668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Ozone</a:t>
                      </a:r>
                      <a:r>
                        <a:rPr lang="en-US" baseline="0" dirty="0" smtClean="0"/>
                        <a:t> Precursor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2014 Tons/Day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2030 Tons/Day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2050 Tons/Day</a:t>
                      </a:r>
                      <a:endParaRPr lang="en-US" dirty="0"/>
                    </a:p>
                  </a:txBody>
                  <a:tcPr anchor="ctr"/>
                </a:tc>
              </a:tr>
              <a:tr h="4441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170.15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37.57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29.40</a:t>
                      </a:r>
                      <a:endParaRPr lang="en-US" dirty="0"/>
                    </a:p>
                  </a:txBody>
                  <a:tcPr anchor="ctr"/>
                </a:tc>
              </a:tr>
              <a:tr h="4441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81.76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32.67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25.70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2054179" y="94334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accent1"/>
                </a:solidFill>
                <a:latin typeface="Trebuchet MS"/>
                <a:cs typeface="Trebuchet MS"/>
              </a:rPr>
              <a:t>Results of Emissions Model Runs</a:t>
            </a:r>
            <a:endParaRPr lang="en-US" sz="3600" b="1" dirty="0">
              <a:solidFill>
                <a:schemeClr val="accent1"/>
              </a:solidFill>
              <a:latin typeface="Trebuchet MS"/>
              <a:cs typeface="Trebuchet MS"/>
            </a:endParaRP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717695"/>
              </p:ext>
            </p:extLst>
          </p:nvPr>
        </p:nvGraphicFramePr>
        <p:xfrm>
          <a:off x="1763389" y="2892398"/>
          <a:ext cx="8665221" cy="3672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69710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ft side_Page_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6001" cy="6858000"/>
          </a:xfrm>
          <a:prstGeom prst="rect">
            <a:avLst/>
          </a:prstGeom>
        </p:spPr>
      </p:pic>
      <p:pic>
        <p:nvPicPr>
          <p:cNvPr id="3" name="Picture 2" descr="ARC logo_Gol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6100239"/>
            <a:ext cx="1371600" cy="62436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054179" y="94334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accent1"/>
                </a:solidFill>
                <a:latin typeface="Trebuchet MS"/>
                <a:cs typeface="Trebuchet MS"/>
              </a:rPr>
              <a:t>Emissions Curve &amp; Safety Margins</a:t>
            </a:r>
            <a:endParaRPr lang="en-US" sz="3600" b="1" dirty="0">
              <a:solidFill>
                <a:schemeClr val="accent1"/>
              </a:solidFill>
              <a:latin typeface="Trebuchet MS"/>
              <a:cs typeface="Trebuchet M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31039" y="4507237"/>
            <a:ext cx="10439399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931038" y="4050037"/>
            <a:ext cx="0" cy="914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1370438" y="4050037"/>
            <a:ext cx="0" cy="914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76001" y="501919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782300" y="501919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2050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270938" y="4050037"/>
            <a:ext cx="0" cy="914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92339" y="4519383"/>
            <a:ext cx="3554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Budget Period 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043403" y="4475745"/>
            <a:ext cx="3554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Budget Period 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55713" y="5314813"/>
            <a:ext cx="1383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Attainment Year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579150" y="5314812"/>
            <a:ext cx="1464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Maintenance Plan Horizon Year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0638311" y="5314812"/>
            <a:ext cx="1464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Likely Planning Horizon Year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898357" y="1107589"/>
            <a:ext cx="10503569" cy="3116178"/>
          </a:xfrm>
          <a:custGeom>
            <a:avLst/>
            <a:gdLst>
              <a:gd name="connsiteX0" fmla="*/ 0 w 10455443"/>
              <a:gd name="connsiteY0" fmla="*/ 0 h 1696453"/>
              <a:gd name="connsiteX1" fmla="*/ 1082843 w 10455443"/>
              <a:gd name="connsiteY1" fmla="*/ 685800 h 1696453"/>
              <a:gd name="connsiteX2" fmla="*/ 3188369 w 10455443"/>
              <a:gd name="connsiteY2" fmla="*/ 1191126 h 1696453"/>
              <a:gd name="connsiteX3" fmla="*/ 5498432 w 10455443"/>
              <a:gd name="connsiteY3" fmla="*/ 1491916 h 1696453"/>
              <a:gd name="connsiteX4" fmla="*/ 10455443 w 10455443"/>
              <a:gd name="connsiteY4" fmla="*/ 1696453 h 1696453"/>
              <a:gd name="connsiteX0" fmla="*/ 0 w 10455443"/>
              <a:gd name="connsiteY0" fmla="*/ 0 h 1696453"/>
              <a:gd name="connsiteX1" fmla="*/ 1203158 w 10455443"/>
              <a:gd name="connsiteY1" fmla="*/ 505327 h 1696453"/>
              <a:gd name="connsiteX2" fmla="*/ 3188369 w 10455443"/>
              <a:gd name="connsiteY2" fmla="*/ 1191126 h 1696453"/>
              <a:gd name="connsiteX3" fmla="*/ 5498432 w 10455443"/>
              <a:gd name="connsiteY3" fmla="*/ 1491916 h 1696453"/>
              <a:gd name="connsiteX4" fmla="*/ 10455443 w 10455443"/>
              <a:gd name="connsiteY4" fmla="*/ 1696453 h 1696453"/>
              <a:gd name="connsiteX0" fmla="*/ 0 w 10455443"/>
              <a:gd name="connsiteY0" fmla="*/ 0 h 1696453"/>
              <a:gd name="connsiteX1" fmla="*/ 1203158 w 10455443"/>
              <a:gd name="connsiteY1" fmla="*/ 505327 h 1696453"/>
              <a:gd name="connsiteX2" fmla="*/ 3296653 w 10455443"/>
              <a:gd name="connsiteY2" fmla="*/ 1263316 h 1696453"/>
              <a:gd name="connsiteX3" fmla="*/ 5498432 w 10455443"/>
              <a:gd name="connsiteY3" fmla="*/ 1491916 h 1696453"/>
              <a:gd name="connsiteX4" fmla="*/ 10455443 w 10455443"/>
              <a:gd name="connsiteY4" fmla="*/ 1696453 h 1696453"/>
              <a:gd name="connsiteX0" fmla="*/ 0 w 10455443"/>
              <a:gd name="connsiteY0" fmla="*/ 0 h 1720516"/>
              <a:gd name="connsiteX1" fmla="*/ 1203158 w 10455443"/>
              <a:gd name="connsiteY1" fmla="*/ 505327 h 1720516"/>
              <a:gd name="connsiteX2" fmla="*/ 3296653 w 10455443"/>
              <a:gd name="connsiteY2" fmla="*/ 1263316 h 1720516"/>
              <a:gd name="connsiteX3" fmla="*/ 5342021 w 10455443"/>
              <a:gd name="connsiteY3" fmla="*/ 1720516 h 1720516"/>
              <a:gd name="connsiteX4" fmla="*/ 10455443 w 10455443"/>
              <a:gd name="connsiteY4" fmla="*/ 1696453 h 1720516"/>
              <a:gd name="connsiteX0" fmla="*/ 0 w 10455443"/>
              <a:gd name="connsiteY0" fmla="*/ 0 h 1857020"/>
              <a:gd name="connsiteX1" fmla="*/ 1203158 w 10455443"/>
              <a:gd name="connsiteY1" fmla="*/ 505327 h 1857020"/>
              <a:gd name="connsiteX2" fmla="*/ 3296653 w 10455443"/>
              <a:gd name="connsiteY2" fmla="*/ 1263316 h 1857020"/>
              <a:gd name="connsiteX3" fmla="*/ 5342021 w 10455443"/>
              <a:gd name="connsiteY3" fmla="*/ 1720516 h 1857020"/>
              <a:gd name="connsiteX4" fmla="*/ 10455443 w 10455443"/>
              <a:gd name="connsiteY4" fmla="*/ 1696453 h 1857020"/>
              <a:gd name="connsiteX0" fmla="*/ 0 w 10455443"/>
              <a:gd name="connsiteY0" fmla="*/ 0 h 1963958"/>
              <a:gd name="connsiteX1" fmla="*/ 1203158 w 10455443"/>
              <a:gd name="connsiteY1" fmla="*/ 505327 h 1963958"/>
              <a:gd name="connsiteX2" fmla="*/ 3296653 w 10455443"/>
              <a:gd name="connsiteY2" fmla="*/ 1263316 h 1963958"/>
              <a:gd name="connsiteX3" fmla="*/ 5342021 w 10455443"/>
              <a:gd name="connsiteY3" fmla="*/ 1720516 h 1963958"/>
              <a:gd name="connsiteX4" fmla="*/ 10455443 w 10455443"/>
              <a:gd name="connsiteY4" fmla="*/ 1949116 h 1963958"/>
              <a:gd name="connsiteX0" fmla="*/ 0 w 10455443"/>
              <a:gd name="connsiteY0" fmla="*/ 0 h 1949116"/>
              <a:gd name="connsiteX1" fmla="*/ 1203158 w 10455443"/>
              <a:gd name="connsiteY1" fmla="*/ 505327 h 1949116"/>
              <a:gd name="connsiteX2" fmla="*/ 3296653 w 10455443"/>
              <a:gd name="connsiteY2" fmla="*/ 1263316 h 1949116"/>
              <a:gd name="connsiteX3" fmla="*/ 5342021 w 10455443"/>
              <a:gd name="connsiteY3" fmla="*/ 1720516 h 1949116"/>
              <a:gd name="connsiteX4" fmla="*/ 10455443 w 10455443"/>
              <a:gd name="connsiteY4" fmla="*/ 1949116 h 1949116"/>
              <a:gd name="connsiteX0" fmla="*/ 0 w 10455443"/>
              <a:gd name="connsiteY0" fmla="*/ 0 h 1949116"/>
              <a:gd name="connsiteX1" fmla="*/ 1215190 w 10455443"/>
              <a:gd name="connsiteY1" fmla="*/ 794085 h 1949116"/>
              <a:gd name="connsiteX2" fmla="*/ 3296653 w 10455443"/>
              <a:gd name="connsiteY2" fmla="*/ 1263316 h 1949116"/>
              <a:gd name="connsiteX3" fmla="*/ 5342021 w 10455443"/>
              <a:gd name="connsiteY3" fmla="*/ 1720516 h 1949116"/>
              <a:gd name="connsiteX4" fmla="*/ 10455443 w 10455443"/>
              <a:gd name="connsiteY4" fmla="*/ 1949116 h 1949116"/>
              <a:gd name="connsiteX0" fmla="*/ 0 w 10455443"/>
              <a:gd name="connsiteY0" fmla="*/ 0 h 1949116"/>
              <a:gd name="connsiteX1" fmla="*/ 1215190 w 10455443"/>
              <a:gd name="connsiteY1" fmla="*/ 794085 h 1949116"/>
              <a:gd name="connsiteX2" fmla="*/ 3465095 w 10455443"/>
              <a:gd name="connsiteY2" fmla="*/ 1648327 h 1949116"/>
              <a:gd name="connsiteX3" fmla="*/ 5342021 w 10455443"/>
              <a:gd name="connsiteY3" fmla="*/ 1720516 h 1949116"/>
              <a:gd name="connsiteX4" fmla="*/ 10455443 w 10455443"/>
              <a:gd name="connsiteY4" fmla="*/ 1949116 h 1949116"/>
              <a:gd name="connsiteX0" fmla="*/ 0 w 10455443"/>
              <a:gd name="connsiteY0" fmla="*/ 0 h 2065012"/>
              <a:gd name="connsiteX1" fmla="*/ 1215190 w 10455443"/>
              <a:gd name="connsiteY1" fmla="*/ 794085 h 2065012"/>
              <a:gd name="connsiteX2" fmla="*/ 3465095 w 10455443"/>
              <a:gd name="connsiteY2" fmla="*/ 1648327 h 2065012"/>
              <a:gd name="connsiteX3" fmla="*/ 5426242 w 10455443"/>
              <a:gd name="connsiteY3" fmla="*/ 1937084 h 2065012"/>
              <a:gd name="connsiteX4" fmla="*/ 10455443 w 10455443"/>
              <a:gd name="connsiteY4" fmla="*/ 1949116 h 2065012"/>
              <a:gd name="connsiteX0" fmla="*/ 0 w 10455443"/>
              <a:gd name="connsiteY0" fmla="*/ 0 h 1960563"/>
              <a:gd name="connsiteX1" fmla="*/ 1215190 w 10455443"/>
              <a:gd name="connsiteY1" fmla="*/ 794085 h 1960563"/>
              <a:gd name="connsiteX2" fmla="*/ 3465095 w 10455443"/>
              <a:gd name="connsiteY2" fmla="*/ 1648327 h 1960563"/>
              <a:gd name="connsiteX3" fmla="*/ 5426242 w 10455443"/>
              <a:gd name="connsiteY3" fmla="*/ 1937084 h 1960563"/>
              <a:gd name="connsiteX4" fmla="*/ 10455443 w 10455443"/>
              <a:gd name="connsiteY4" fmla="*/ 1949116 h 1960563"/>
              <a:gd name="connsiteX0" fmla="*/ 0 w 10455443"/>
              <a:gd name="connsiteY0" fmla="*/ 0 h 2092831"/>
              <a:gd name="connsiteX1" fmla="*/ 1215190 w 10455443"/>
              <a:gd name="connsiteY1" fmla="*/ 794085 h 2092831"/>
              <a:gd name="connsiteX2" fmla="*/ 3465095 w 10455443"/>
              <a:gd name="connsiteY2" fmla="*/ 1648327 h 2092831"/>
              <a:gd name="connsiteX3" fmla="*/ 5426242 w 10455443"/>
              <a:gd name="connsiteY3" fmla="*/ 1937084 h 2092831"/>
              <a:gd name="connsiteX4" fmla="*/ 7956885 w 10455443"/>
              <a:gd name="connsiteY4" fmla="*/ 2092812 h 2092831"/>
              <a:gd name="connsiteX5" fmla="*/ 10455443 w 10455443"/>
              <a:gd name="connsiteY5" fmla="*/ 1949116 h 2092831"/>
              <a:gd name="connsiteX0" fmla="*/ 0 w 10503569"/>
              <a:gd name="connsiteY0" fmla="*/ 0 h 2165684"/>
              <a:gd name="connsiteX1" fmla="*/ 1215190 w 10503569"/>
              <a:gd name="connsiteY1" fmla="*/ 794085 h 2165684"/>
              <a:gd name="connsiteX2" fmla="*/ 3465095 w 10503569"/>
              <a:gd name="connsiteY2" fmla="*/ 1648327 h 2165684"/>
              <a:gd name="connsiteX3" fmla="*/ 5426242 w 10503569"/>
              <a:gd name="connsiteY3" fmla="*/ 1937084 h 2165684"/>
              <a:gd name="connsiteX4" fmla="*/ 7956885 w 10503569"/>
              <a:gd name="connsiteY4" fmla="*/ 2092812 h 2165684"/>
              <a:gd name="connsiteX5" fmla="*/ 10503569 w 10503569"/>
              <a:gd name="connsiteY5" fmla="*/ 2165684 h 2165684"/>
              <a:gd name="connsiteX0" fmla="*/ 0 w 10503569"/>
              <a:gd name="connsiteY0" fmla="*/ 0 h 2165684"/>
              <a:gd name="connsiteX1" fmla="*/ 1840832 w 10503569"/>
              <a:gd name="connsiteY1" fmla="*/ 1804738 h 2165684"/>
              <a:gd name="connsiteX2" fmla="*/ 3465095 w 10503569"/>
              <a:gd name="connsiteY2" fmla="*/ 1648327 h 2165684"/>
              <a:gd name="connsiteX3" fmla="*/ 5426242 w 10503569"/>
              <a:gd name="connsiteY3" fmla="*/ 1937084 h 2165684"/>
              <a:gd name="connsiteX4" fmla="*/ 7956885 w 10503569"/>
              <a:gd name="connsiteY4" fmla="*/ 2092812 h 2165684"/>
              <a:gd name="connsiteX5" fmla="*/ 10503569 w 10503569"/>
              <a:gd name="connsiteY5" fmla="*/ 2165684 h 2165684"/>
              <a:gd name="connsiteX0" fmla="*/ 0 w 10503569"/>
              <a:gd name="connsiteY0" fmla="*/ 0 h 2358190"/>
              <a:gd name="connsiteX1" fmla="*/ 1840832 w 10503569"/>
              <a:gd name="connsiteY1" fmla="*/ 1804738 h 2358190"/>
              <a:gd name="connsiteX2" fmla="*/ 3693695 w 10503569"/>
              <a:gd name="connsiteY2" fmla="*/ 2358190 h 2358190"/>
              <a:gd name="connsiteX3" fmla="*/ 5426242 w 10503569"/>
              <a:gd name="connsiteY3" fmla="*/ 1937084 h 2358190"/>
              <a:gd name="connsiteX4" fmla="*/ 7956885 w 10503569"/>
              <a:gd name="connsiteY4" fmla="*/ 2092812 h 2358190"/>
              <a:gd name="connsiteX5" fmla="*/ 10503569 w 10503569"/>
              <a:gd name="connsiteY5" fmla="*/ 2165684 h 2358190"/>
              <a:gd name="connsiteX0" fmla="*/ 0 w 10503569"/>
              <a:gd name="connsiteY0" fmla="*/ 0 h 2793368"/>
              <a:gd name="connsiteX1" fmla="*/ 1840832 w 10503569"/>
              <a:gd name="connsiteY1" fmla="*/ 1804738 h 2793368"/>
              <a:gd name="connsiteX2" fmla="*/ 3693695 w 10503569"/>
              <a:gd name="connsiteY2" fmla="*/ 2358190 h 2793368"/>
              <a:gd name="connsiteX3" fmla="*/ 5366084 w 10503569"/>
              <a:gd name="connsiteY3" fmla="*/ 2791326 h 2793368"/>
              <a:gd name="connsiteX4" fmla="*/ 7956885 w 10503569"/>
              <a:gd name="connsiteY4" fmla="*/ 2092812 h 2793368"/>
              <a:gd name="connsiteX5" fmla="*/ 10503569 w 10503569"/>
              <a:gd name="connsiteY5" fmla="*/ 2165684 h 2793368"/>
              <a:gd name="connsiteX0" fmla="*/ 0 w 10503569"/>
              <a:gd name="connsiteY0" fmla="*/ 0 h 3067372"/>
              <a:gd name="connsiteX1" fmla="*/ 1840832 w 10503569"/>
              <a:gd name="connsiteY1" fmla="*/ 1804738 h 3067372"/>
              <a:gd name="connsiteX2" fmla="*/ 3693695 w 10503569"/>
              <a:gd name="connsiteY2" fmla="*/ 2358190 h 3067372"/>
              <a:gd name="connsiteX3" fmla="*/ 5366084 w 10503569"/>
              <a:gd name="connsiteY3" fmla="*/ 2791326 h 3067372"/>
              <a:gd name="connsiteX4" fmla="*/ 8065170 w 10503569"/>
              <a:gd name="connsiteY4" fmla="*/ 3067369 h 3067372"/>
              <a:gd name="connsiteX5" fmla="*/ 10503569 w 10503569"/>
              <a:gd name="connsiteY5" fmla="*/ 2165684 h 3067372"/>
              <a:gd name="connsiteX0" fmla="*/ 0 w 10503569"/>
              <a:gd name="connsiteY0" fmla="*/ 0 h 3116178"/>
              <a:gd name="connsiteX1" fmla="*/ 1840832 w 10503569"/>
              <a:gd name="connsiteY1" fmla="*/ 1804738 h 3116178"/>
              <a:gd name="connsiteX2" fmla="*/ 3693695 w 10503569"/>
              <a:gd name="connsiteY2" fmla="*/ 2358190 h 3116178"/>
              <a:gd name="connsiteX3" fmla="*/ 5366084 w 10503569"/>
              <a:gd name="connsiteY3" fmla="*/ 2791326 h 3116178"/>
              <a:gd name="connsiteX4" fmla="*/ 8065170 w 10503569"/>
              <a:gd name="connsiteY4" fmla="*/ 3067369 h 3116178"/>
              <a:gd name="connsiteX5" fmla="*/ 10503569 w 10503569"/>
              <a:gd name="connsiteY5" fmla="*/ 3116178 h 3116178"/>
              <a:gd name="connsiteX0" fmla="*/ 0 w 10503569"/>
              <a:gd name="connsiteY0" fmla="*/ 0 h 3116178"/>
              <a:gd name="connsiteX1" fmla="*/ 2129590 w 10503569"/>
              <a:gd name="connsiteY1" fmla="*/ 1768643 h 3116178"/>
              <a:gd name="connsiteX2" fmla="*/ 3693695 w 10503569"/>
              <a:gd name="connsiteY2" fmla="*/ 2358190 h 3116178"/>
              <a:gd name="connsiteX3" fmla="*/ 5366084 w 10503569"/>
              <a:gd name="connsiteY3" fmla="*/ 2791326 h 3116178"/>
              <a:gd name="connsiteX4" fmla="*/ 8065170 w 10503569"/>
              <a:gd name="connsiteY4" fmla="*/ 3067369 h 3116178"/>
              <a:gd name="connsiteX5" fmla="*/ 10503569 w 10503569"/>
              <a:gd name="connsiteY5" fmla="*/ 3116178 h 3116178"/>
              <a:gd name="connsiteX0" fmla="*/ 0 w 10503569"/>
              <a:gd name="connsiteY0" fmla="*/ 0 h 3116178"/>
              <a:gd name="connsiteX1" fmla="*/ 894348 w 10503569"/>
              <a:gd name="connsiteY1" fmla="*/ 925748 h 3116178"/>
              <a:gd name="connsiteX2" fmla="*/ 2129590 w 10503569"/>
              <a:gd name="connsiteY2" fmla="*/ 1768643 h 3116178"/>
              <a:gd name="connsiteX3" fmla="*/ 3693695 w 10503569"/>
              <a:gd name="connsiteY3" fmla="*/ 2358190 h 3116178"/>
              <a:gd name="connsiteX4" fmla="*/ 5366084 w 10503569"/>
              <a:gd name="connsiteY4" fmla="*/ 2791326 h 3116178"/>
              <a:gd name="connsiteX5" fmla="*/ 8065170 w 10503569"/>
              <a:gd name="connsiteY5" fmla="*/ 3067369 h 3116178"/>
              <a:gd name="connsiteX6" fmla="*/ 10503569 w 10503569"/>
              <a:gd name="connsiteY6" fmla="*/ 3116178 h 311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03569" h="3116178">
                <a:moveTo>
                  <a:pt x="0" y="0"/>
                </a:moveTo>
                <a:cubicBezTo>
                  <a:pt x="322179" y="276498"/>
                  <a:pt x="572169" y="649250"/>
                  <a:pt x="894348" y="925748"/>
                </a:cubicBezTo>
                <a:lnTo>
                  <a:pt x="2129590" y="1768643"/>
                </a:lnTo>
                <a:lnTo>
                  <a:pt x="3693695" y="2358190"/>
                </a:lnTo>
                <a:lnTo>
                  <a:pt x="5366084" y="2791326"/>
                </a:lnTo>
                <a:cubicBezTo>
                  <a:pt x="6104689" y="2837333"/>
                  <a:pt x="7226970" y="3065364"/>
                  <a:pt x="8065170" y="3067369"/>
                </a:cubicBezTo>
                <a:cubicBezTo>
                  <a:pt x="8903370" y="3069374"/>
                  <a:pt x="10077116" y="3112054"/>
                  <a:pt x="10503569" y="3116178"/>
                </a:cubicBezTo>
              </a:path>
            </a:pathLst>
          </a:custGeom>
          <a:ln w="50800">
            <a:solidFill>
              <a:schemeClr val="accent5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98357" y="1123078"/>
            <a:ext cx="10479506" cy="1768707"/>
          </a:xfrm>
          <a:custGeom>
            <a:avLst/>
            <a:gdLst>
              <a:gd name="connsiteX0" fmla="*/ 0 w 10455443"/>
              <a:gd name="connsiteY0" fmla="*/ 0 h 1696453"/>
              <a:gd name="connsiteX1" fmla="*/ 1082843 w 10455443"/>
              <a:gd name="connsiteY1" fmla="*/ 685800 h 1696453"/>
              <a:gd name="connsiteX2" fmla="*/ 3188369 w 10455443"/>
              <a:gd name="connsiteY2" fmla="*/ 1191126 h 1696453"/>
              <a:gd name="connsiteX3" fmla="*/ 5498432 w 10455443"/>
              <a:gd name="connsiteY3" fmla="*/ 1491916 h 1696453"/>
              <a:gd name="connsiteX4" fmla="*/ 10455443 w 10455443"/>
              <a:gd name="connsiteY4" fmla="*/ 1696453 h 1696453"/>
              <a:gd name="connsiteX0" fmla="*/ 0 w 10455443"/>
              <a:gd name="connsiteY0" fmla="*/ 0 h 1696453"/>
              <a:gd name="connsiteX1" fmla="*/ 1203158 w 10455443"/>
              <a:gd name="connsiteY1" fmla="*/ 505327 h 1696453"/>
              <a:gd name="connsiteX2" fmla="*/ 3188369 w 10455443"/>
              <a:gd name="connsiteY2" fmla="*/ 1191126 h 1696453"/>
              <a:gd name="connsiteX3" fmla="*/ 5498432 w 10455443"/>
              <a:gd name="connsiteY3" fmla="*/ 1491916 h 1696453"/>
              <a:gd name="connsiteX4" fmla="*/ 10455443 w 10455443"/>
              <a:gd name="connsiteY4" fmla="*/ 1696453 h 1696453"/>
              <a:gd name="connsiteX0" fmla="*/ 0 w 10455443"/>
              <a:gd name="connsiteY0" fmla="*/ 0 h 1696453"/>
              <a:gd name="connsiteX1" fmla="*/ 1203158 w 10455443"/>
              <a:gd name="connsiteY1" fmla="*/ 505327 h 1696453"/>
              <a:gd name="connsiteX2" fmla="*/ 3296653 w 10455443"/>
              <a:gd name="connsiteY2" fmla="*/ 1263316 h 1696453"/>
              <a:gd name="connsiteX3" fmla="*/ 5498432 w 10455443"/>
              <a:gd name="connsiteY3" fmla="*/ 1491916 h 1696453"/>
              <a:gd name="connsiteX4" fmla="*/ 10455443 w 10455443"/>
              <a:gd name="connsiteY4" fmla="*/ 1696453 h 1696453"/>
              <a:gd name="connsiteX0" fmla="*/ 0 w 10455443"/>
              <a:gd name="connsiteY0" fmla="*/ 0 h 1720516"/>
              <a:gd name="connsiteX1" fmla="*/ 1203158 w 10455443"/>
              <a:gd name="connsiteY1" fmla="*/ 505327 h 1720516"/>
              <a:gd name="connsiteX2" fmla="*/ 3296653 w 10455443"/>
              <a:gd name="connsiteY2" fmla="*/ 1263316 h 1720516"/>
              <a:gd name="connsiteX3" fmla="*/ 5342021 w 10455443"/>
              <a:gd name="connsiteY3" fmla="*/ 1720516 h 1720516"/>
              <a:gd name="connsiteX4" fmla="*/ 10455443 w 10455443"/>
              <a:gd name="connsiteY4" fmla="*/ 1696453 h 1720516"/>
              <a:gd name="connsiteX0" fmla="*/ 0 w 10455443"/>
              <a:gd name="connsiteY0" fmla="*/ 0 h 1857020"/>
              <a:gd name="connsiteX1" fmla="*/ 1203158 w 10455443"/>
              <a:gd name="connsiteY1" fmla="*/ 505327 h 1857020"/>
              <a:gd name="connsiteX2" fmla="*/ 3296653 w 10455443"/>
              <a:gd name="connsiteY2" fmla="*/ 1263316 h 1857020"/>
              <a:gd name="connsiteX3" fmla="*/ 5342021 w 10455443"/>
              <a:gd name="connsiteY3" fmla="*/ 1720516 h 1857020"/>
              <a:gd name="connsiteX4" fmla="*/ 10455443 w 10455443"/>
              <a:gd name="connsiteY4" fmla="*/ 1696453 h 1857020"/>
              <a:gd name="connsiteX0" fmla="*/ 0 w 10455443"/>
              <a:gd name="connsiteY0" fmla="*/ 0 h 1963958"/>
              <a:gd name="connsiteX1" fmla="*/ 1203158 w 10455443"/>
              <a:gd name="connsiteY1" fmla="*/ 505327 h 1963958"/>
              <a:gd name="connsiteX2" fmla="*/ 3296653 w 10455443"/>
              <a:gd name="connsiteY2" fmla="*/ 1263316 h 1963958"/>
              <a:gd name="connsiteX3" fmla="*/ 5342021 w 10455443"/>
              <a:gd name="connsiteY3" fmla="*/ 1720516 h 1963958"/>
              <a:gd name="connsiteX4" fmla="*/ 10455443 w 10455443"/>
              <a:gd name="connsiteY4" fmla="*/ 1949116 h 1963958"/>
              <a:gd name="connsiteX0" fmla="*/ 0 w 10455443"/>
              <a:gd name="connsiteY0" fmla="*/ 0 h 1949116"/>
              <a:gd name="connsiteX1" fmla="*/ 1203158 w 10455443"/>
              <a:gd name="connsiteY1" fmla="*/ 505327 h 1949116"/>
              <a:gd name="connsiteX2" fmla="*/ 3296653 w 10455443"/>
              <a:gd name="connsiteY2" fmla="*/ 1263316 h 1949116"/>
              <a:gd name="connsiteX3" fmla="*/ 5342021 w 10455443"/>
              <a:gd name="connsiteY3" fmla="*/ 1720516 h 1949116"/>
              <a:gd name="connsiteX4" fmla="*/ 10455443 w 10455443"/>
              <a:gd name="connsiteY4" fmla="*/ 1949116 h 1949116"/>
              <a:gd name="connsiteX0" fmla="*/ 0 w 10455443"/>
              <a:gd name="connsiteY0" fmla="*/ 0 h 1954158"/>
              <a:gd name="connsiteX1" fmla="*/ 1203158 w 10455443"/>
              <a:gd name="connsiteY1" fmla="*/ 505327 h 1954158"/>
              <a:gd name="connsiteX2" fmla="*/ 3296653 w 10455443"/>
              <a:gd name="connsiteY2" fmla="*/ 1263316 h 1954158"/>
              <a:gd name="connsiteX3" fmla="*/ 5342021 w 10455443"/>
              <a:gd name="connsiteY3" fmla="*/ 1720516 h 1954158"/>
              <a:gd name="connsiteX4" fmla="*/ 8241038 w 10455443"/>
              <a:gd name="connsiteY4" fmla="*/ 1932434 h 1954158"/>
              <a:gd name="connsiteX5" fmla="*/ 10455443 w 10455443"/>
              <a:gd name="connsiteY5" fmla="*/ 1949116 h 1954158"/>
              <a:gd name="connsiteX0" fmla="*/ 0 w 10455443"/>
              <a:gd name="connsiteY0" fmla="*/ 0 h 1949116"/>
              <a:gd name="connsiteX1" fmla="*/ 1203158 w 10455443"/>
              <a:gd name="connsiteY1" fmla="*/ 505327 h 1949116"/>
              <a:gd name="connsiteX2" fmla="*/ 3296653 w 10455443"/>
              <a:gd name="connsiteY2" fmla="*/ 1263316 h 1949116"/>
              <a:gd name="connsiteX3" fmla="*/ 5342021 w 10455443"/>
              <a:gd name="connsiteY3" fmla="*/ 1720516 h 1949116"/>
              <a:gd name="connsiteX4" fmla="*/ 8325259 w 10455443"/>
              <a:gd name="connsiteY4" fmla="*/ 1691802 h 1949116"/>
              <a:gd name="connsiteX5" fmla="*/ 10455443 w 10455443"/>
              <a:gd name="connsiteY5" fmla="*/ 1949116 h 1949116"/>
              <a:gd name="connsiteX0" fmla="*/ 0 w 10539664"/>
              <a:gd name="connsiteY0" fmla="*/ 0 h 1757733"/>
              <a:gd name="connsiteX1" fmla="*/ 1203158 w 10539664"/>
              <a:gd name="connsiteY1" fmla="*/ 505327 h 1757733"/>
              <a:gd name="connsiteX2" fmla="*/ 3296653 w 10539664"/>
              <a:gd name="connsiteY2" fmla="*/ 1263316 h 1757733"/>
              <a:gd name="connsiteX3" fmla="*/ 5342021 w 10539664"/>
              <a:gd name="connsiteY3" fmla="*/ 1720516 h 1757733"/>
              <a:gd name="connsiteX4" fmla="*/ 8325259 w 10539664"/>
              <a:gd name="connsiteY4" fmla="*/ 1691802 h 1757733"/>
              <a:gd name="connsiteX5" fmla="*/ 10539664 w 10539664"/>
              <a:gd name="connsiteY5" fmla="*/ 1588168 h 1757733"/>
              <a:gd name="connsiteX0" fmla="*/ 0 w 10551695"/>
              <a:gd name="connsiteY0" fmla="*/ 0 h 1757733"/>
              <a:gd name="connsiteX1" fmla="*/ 1203158 w 10551695"/>
              <a:gd name="connsiteY1" fmla="*/ 505327 h 1757733"/>
              <a:gd name="connsiteX2" fmla="*/ 3296653 w 10551695"/>
              <a:gd name="connsiteY2" fmla="*/ 1263316 h 1757733"/>
              <a:gd name="connsiteX3" fmla="*/ 5342021 w 10551695"/>
              <a:gd name="connsiteY3" fmla="*/ 1720516 h 1757733"/>
              <a:gd name="connsiteX4" fmla="*/ 8325259 w 10551695"/>
              <a:gd name="connsiteY4" fmla="*/ 1691802 h 1757733"/>
              <a:gd name="connsiteX5" fmla="*/ 10551695 w 10551695"/>
              <a:gd name="connsiteY5" fmla="*/ 1431758 h 1757733"/>
              <a:gd name="connsiteX0" fmla="*/ 0 w 10551695"/>
              <a:gd name="connsiteY0" fmla="*/ 0 h 1746447"/>
              <a:gd name="connsiteX1" fmla="*/ 1203158 w 10551695"/>
              <a:gd name="connsiteY1" fmla="*/ 505327 h 1746447"/>
              <a:gd name="connsiteX2" fmla="*/ 3296653 w 10551695"/>
              <a:gd name="connsiteY2" fmla="*/ 1263316 h 1746447"/>
              <a:gd name="connsiteX3" fmla="*/ 5342021 w 10551695"/>
              <a:gd name="connsiteY3" fmla="*/ 1720516 h 1746447"/>
              <a:gd name="connsiteX4" fmla="*/ 8409480 w 10551695"/>
              <a:gd name="connsiteY4" fmla="*/ 1583518 h 1746447"/>
              <a:gd name="connsiteX5" fmla="*/ 10551695 w 10551695"/>
              <a:gd name="connsiteY5" fmla="*/ 1431758 h 1746447"/>
              <a:gd name="connsiteX0" fmla="*/ 0 w 10551695"/>
              <a:gd name="connsiteY0" fmla="*/ 0 h 1762974"/>
              <a:gd name="connsiteX1" fmla="*/ 1203158 w 10551695"/>
              <a:gd name="connsiteY1" fmla="*/ 505327 h 1762974"/>
              <a:gd name="connsiteX2" fmla="*/ 3296653 w 10551695"/>
              <a:gd name="connsiteY2" fmla="*/ 1263316 h 1762974"/>
              <a:gd name="connsiteX3" fmla="*/ 5342021 w 10551695"/>
              <a:gd name="connsiteY3" fmla="*/ 1720516 h 1762974"/>
              <a:gd name="connsiteX4" fmla="*/ 8409480 w 10551695"/>
              <a:gd name="connsiteY4" fmla="*/ 1583518 h 1762974"/>
              <a:gd name="connsiteX5" fmla="*/ 10551695 w 10551695"/>
              <a:gd name="connsiteY5" fmla="*/ 1431758 h 1762974"/>
              <a:gd name="connsiteX0" fmla="*/ 0 w 10551695"/>
              <a:gd name="connsiteY0" fmla="*/ 0 h 1762974"/>
              <a:gd name="connsiteX1" fmla="*/ 1203158 w 10551695"/>
              <a:gd name="connsiteY1" fmla="*/ 505327 h 1762974"/>
              <a:gd name="connsiteX2" fmla="*/ 3296653 w 10551695"/>
              <a:gd name="connsiteY2" fmla="*/ 1263316 h 1762974"/>
              <a:gd name="connsiteX3" fmla="*/ 5342021 w 10551695"/>
              <a:gd name="connsiteY3" fmla="*/ 1720516 h 1762974"/>
              <a:gd name="connsiteX4" fmla="*/ 8409480 w 10551695"/>
              <a:gd name="connsiteY4" fmla="*/ 1583518 h 1762974"/>
              <a:gd name="connsiteX5" fmla="*/ 10551695 w 10551695"/>
              <a:gd name="connsiteY5" fmla="*/ 1431758 h 1762974"/>
              <a:gd name="connsiteX0" fmla="*/ 0 w 10551695"/>
              <a:gd name="connsiteY0" fmla="*/ 0 h 1762974"/>
              <a:gd name="connsiteX1" fmla="*/ 1046748 w 10551695"/>
              <a:gd name="connsiteY1" fmla="*/ 589548 h 1762974"/>
              <a:gd name="connsiteX2" fmla="*/ 3296653 w 10551695"/>
              <a:gd name="connsiteY2" fmla="*/ 1263316 h 1762974"/>
              <a:gd name="connsiteX3" fmla="*/ 5342021 w 10551695"/>
              <a:gd name="connsiteY3" fmla="*/ 1720516 h 1762974"/>
              <a:gd name="connsiteX4" fmla="*/ 8409480 w 10551695"/>
              <a:gd name="connsiteY4" fmla="*/ 1583518 h 1762974"/>
              <a:gd name="connsiteX5" fmla="*/ 10551695 w 10551695"/>
              <a:gd name="connsiteY5" fmla="*/ 1431758 h 1762974"/>
              <a:gd name="connsiteX0" fmla="*/ 0 w 10551695"/>
              <a:gd name="connsiteY0" fmla="*/ 0 h 1762974"/>
              <a:gd name="connsiteX1" fmla="*/ 1046748 w 10551695"/>
              <a:gd name="connsiteY1" fmla="*/ 589548 h 1762974"/>
              <a:gd name="connsiteX2" fmla="*/ 2241885 w 10551695"/>
              <a:gd name="connsiteY2" fmla="*/ 1030574 h 1762974"/>
              <a:gd name="connsiteX3" fmla="*/ 3296653 w 10551695"/>
              <a:gd name="connsiteY3" fmla="*/ 1263316 h 1762974"/>
              <a:gd name="connsiteX4" fmla="*/ 5342021 w 10551695"/>
              <a:gd name="connsiteY4" fmla="*/ 1720516 h 1762974"/>
              <a:gd name="connsiteX5" fmla="*/ 8409480 w 10551695"/>
              <a:gd name="connsiteY5" fmla="*/ 1583518 h 1762974"/>
              <a:gd name="connsiteX6" fmla="*/ 10551695 w 10551695"/>
              <a:gd name="connsiteY6" fmla="*/ 1431758 h 1762974"/>
              <a:gd name="connsiteX0" fmla="*/ 0 w 10551695"/>
              <a:gd name="connsiteY0" fmla="*/ 0 h 1762974"/>
              <a:gd name="connsiteX1" fmla="*/ 1046748 w 10551695"/>
              <a:gd name="connsiteY1" fmla="*/ 589548 h 1762974"/>
              <a:gd name="connsiteX2" fmla="*/ 2241885 w 10551695"/>
              <a:gd name="connsiteY2" fmla="*/ 1030574 h 1762974"/>
              <a:gd name="connsiteX3" fmla="*/ 3741821 w 10551695"/>
              <a:gd name="connsiteY3" fmla="*/ 1564105 h 1762974"/>
              <a:gd name="connsiteX4" fmla="*/ 5342021 w 10551695"/>
              <a:gd name="connsiteY4" fmla="*/ 1720516 h 1762974"/>
              <a:gd name="connsiteX5" fmla="*/ 8409480 w 10551695"/>
              <a:gd name="connsiteY5" fmla="*/ 1583518 h 1762974"/>
              <a:gd name="connsiteX6" fmla="*/ 10551695 w 10551695"/>
              <a:gd name="connsiteY6" fmla="*/ 1431758 h 1762974"/>
              <a:gd name="connsiteX0" fmla="*/ 0 w 10551695"/>
              <a:gd name="connsiteY0" fmla="*/ 0 h 1762974"/>
              <a:gd name="connsiteX1" fmla="*/ 1046748 w 10551695"/>
              <a:gd name="connsiteY1" fmla="*/ 589548 h 1762974"/>
              <a:gd name="connsiteX2" fmla="*/ 2241885 w 10551695"/>
              <a:gd name="connsiteY2" fmla="*/ 1030574 h 1762974"/>
              <a:gd name="connsiteX3" fmla="*/ 3777916 w 10551695"/>
              <a:gd name="connsiteY3" fmla="*/ 1660358 h 1762974"/>
              <a:gd name="connsiteX4" fmla="*/ 5342021 w 10551695"/>
              <a:gd name="connsiteY4" fmla="*/ 1720516 h 1762974"/>
              <a:gd name="connsiteX5" fmla="*/ 8409480 w 10551695"/>
              <a:gd name="connsiteY5" fmla="*/ 1583518 h 1762974"/>
              <a:gd name="connsiteX6" fmla="*/ 10551695 w 10551695"/>
              <a:gd name="connsiteY6" fmla="*/ 1431758 h 1762974"/>
              <a:gd name="connsiteX0" fmla="*/ 0 w 10551695"/>
              <a:gd name="connsiteY0" fmla="*/ 0 h 1803887"/>
              <a:gd name="connsiteX1" fmla="*/ 1046748 w 10551695"/>
              <a:gd name="connsiteY1" fmla="*/ 589548 h 1803887"/>
              <a:gd name="connsiteX2" fmla="*/ 2241885 w 10551695"/>
              <a:gd name="connsiteY2" fmla="*/ 1030574 h 1803887"/>
              <a:gd name="connsiteX3" fmla="*/ 3777916 w 10551695"/>
              <a:gd name="connsiteY3" fmla="*/ 1660358 h 1803887"/>
              <a:gd name="connsiteX4" fmla="*/ 5342021 w 10551695"/>
              <a:gd name="connsiteY4" fmla="*/ 1768643 h 1803887"/>
              <a:gd name="connsiteX5" fmla="*/ 8409480 w 10551695"/>
              <a:gd name="connsiteY5" fmla="*/ 1583518 h 1803887"/>
              <a:gd name="connsiteX6" fmla="*/ 10551695 w 10551695"/>
              <a:gd name="connsiteY6" fmla="*/ 1431758 h 1803887"/>
              <a:gd name="connsiteX0" fmla="*/ 0 w 10551695"/>
              <a:gd name="connsiteY0" fmla="*/ 0 h 1768750"/>
              <a:gd name="connsiteX1" fmla="*/ 1046748 w 10551695"/>
              <a:gd name="connsiteY1" fmla="*/ 589548 h 1768750"/>
              <a:gd name="connsiteX2" fmla="*/ 2241885 w 10551695"/>
              <a:gd name="connsiteY2" fmla="*/ 1030574 h 1768750"/>
              <a:gd name="connsiteX3" fmla="*/ 3777916 w 10551695"/>
              <a:gd name="connsiteY3" fmla="*/ 1660358 h 1768750"/>
              <a:gd name="connsiteX4" fmla="*/ 5342021 w 10551695"/>
              <a:gd name="connsiteY4" fmla="*/ 1768643 h 1768750"/>
              <a:gd name="connsiteX5" fmla="*/ 8409480 w 10551695"/>
              <a:gd name="connsiteY5" fmla="*/ 1583518 h 1768750"/>
              <a:gd name="connsiteX6" fmla="*/ 10551695 w 10551695"/>
              <a:gd name="connsiteY6" fmla="*/ 1431758 h 1768750"/>
              <a:gd name="connsiteX0" fmla="*/ 0 w 10551695"/>
              <a:gd name="connsiteY0" fmla="*/ 0 h 1768707"/>
              <a:gd name="connsiteX1" fmla="*/ 1046748 w 10551695"/>
              <a:gd name="connsiteY1" fmla="*/ 589548 h 1768707"/>
              <a:gd name="connsiteX2" fmla="*/ 2241885 w 10551695"/>
              <a:gd name="connsiteY2" fmla="*/ 1030574 h 1768707"/>
              <a:gd name="connsiteX3" fmla="*/ 3777916 w 10551695"/>
              <a:gd name="connsiteY3" fmla="*/ 1660358 h 1768707"/>
              <a:gd name="connsiteX4" fmla="*/ 5342021 w 10551695"/>
              <a:gd name="connsiteY4" fmla="*/ 1768643 h 1768707"/>
              <a:gd name="connsiteX5" fmla="*/ 7711648 w 10551695"/>
              <a:gd name="connsiteY5" fmla="*/ 1535392 h 1768707"/>
              <a:gd name="connsiteX6" fmla="*/ 10551695 w 10551695"/>
              <a:gd name="connsiteY6" fmla="*/ 1431758 h 1768707"/>
              <a:gd name="connsiteX0" fmla="*/ 0 w 10479506"/>
              <a:gd name="connsiteY0" fmla="*/ 0 h 1768707"/>
              <a:gd name="connsiteX1" fmla="*/ 1046748 w 10479506"/>
              <a:gd name="connsiteY1" fmla="*/ 589548 h 1768707"/>
              <a:gd name="connsiteX2" fmla="*/ 2241885 w 10479506"/>
              <a:gd name="connsiteY2" fmla="*/ 1030574 h 1768707"/>
              <a:gd name="connsiteX3" fmla="*/ 3777916 w 10479506"/>
              <a:gd name="connsiteY3" fmla="*/ 1660358 h 1768707"/>
              <a:gd name="connsiteX4" fmla="*/ 5342021 w 10479506"/>
              <a:gd name="connsiteY4" fmla="*/ 1768643 h 1768707"/>
              <a:gd name="connsiteX5" fmla="*/ 7711648 w 10479506"/>
              <a:gd name="connsiteY5" fmla="*/ 1535392 h 1768707"/>
              <a:gd name="connsiteX6" fmla="*/ 10479506 w 10479506"/>
              <a:gd name="connsiteY6" fmla="*/ 1239252 h 1768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79506" h="1768707">
                <a:moveTo>
                  <a:pt x="0" y="0"/>
                </a:moveTo>
                <a:lnTo>
                  <a:pt x="1046748" y="589548"/>
                </a:lnTo>
                <a:cubicBezTo>
                  <a:pt x="1481222" y="708483"/>
                  <a:pt x="1807411" y="911639"/>
                  <a:pt x="2241885" y="1030574"/>
                </a:cubicBezTo>
                <a:lnTo>
                  <a:pt x="3777916" y="1660358"/>
                </a:lnTo>
                <a:lnTo>
                  <a:pt x="5342021" y="1768643"/>
                </a:lnTo>
                <a:cubicBezTo>
                  <a:pt x="6274369" y="1771879"/>
                  <a:pt x="6847379" y="1653703"/>
                  <a:pt x="7711648" y="1535392"/>
                </a:cubicBezTo>
                <a:cubicBezTo>
                  <a:pt x="8636075" y="1477239"/>
                  <a:pt x="10110439" y="1236472"/>
                  <a:pt x="10479506" y="1239252"/>
                </a:cubicBezTo>
              </a:path>
            </a:pathLst>
          </a:cu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/>
          <p:cNvSpPr/>
          <p:nvPr/>
        </p:nvSpPr>
        <p:spPr>
          <a:xfrm>
            <a:off x="11122874" y="2120916"/>
            <a:ext cx="413085" cy="380868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/>
          <p:cNvSpPr/>
          <p:nvPr/>
        </p:nvSpPr>
        <p:spPr>
          <a:xfrm>
            <a:off x="6064395" y="2609224"/>
            <a:ext cx="413085" cy="380868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5-Point Star 27"/>
          <p:cNvSpPr/>
          <p:nvPr/>
        </p:nvSpPr>
        <p:spPr>
          <a:xfrm>
            <a:off x="6064395" y="3641789"/>
            <a:ext cx="413085" cy="38086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5-Point Star 28"/>
          <p:cNvSpPr/>
          <p:nvPr/>
        </p:nvSpPr>
        <p:spPr>
          <a:xfrm>
            <a:off x="11163894" y="4009211"/>
            <a:ext cx="413085" cy="38086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104088" y="1256993"/>
            <a:ext cx="17171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MOVES2010</a:t>
            </a:r>
          </a:p>
          <a:p>
            <a:pPr algn="ctr"/>
            <a:r>
              <a:rPr lang="en-US" sz="1400" dirty="0" smtClean="0"/>
              <a:t>2010 Maintenance Plan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1377982" y="2735502"/>
            <a:ext cx="15995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MOVES2014a</a:t>
            </a:r>
          </a:p>
          <a:p>
            <a:pPr algn="ctr"/>
            <a:r>
              <a:rPr lang="en-US" sz="1400" dirty="0" smtClean="0"/>
              <a:t>2015 Maintenance Plan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5579150" y="2311452"/>
            <a:ext cx="1383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MVEB A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9891629" y="1437025"/>
            <a:ext cx="21439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2050 emissions &gt; MVEB A =</a:t>
            </a:r>
          </a:p>
          <a:p>
            <a:pPr algn="ctr"/>
            <a:r>
              <a:rPr lang="en-US" sz="1400" dirty="0" smtClean="0"/>
              <a:t>Blown MVEB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5579150" y="3364614"/>
            <a:ext cx="1383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MVEB B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9749843" y="3398691"/>
            <a:ext cx="2131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2050 emissions &lt; MVEB B</a:t>
            </a:r>
          </a:p>
          <a:p>
            <a:pPr algn="ctr"/>
            <a:r>
              <a:rPr lang="en-US" sz="1400" dirty="0" smtClean="0"/>
              <a:t> =</a:t>
            </a:r>
          </a:p>
          <a:p>
            <a:pPr algn="ctr"/>
            <a:r>
              <a:rPr lang="en-US" sz="1400" dirty="0" smtClean="0"/>
              <a:t>Safe MVEB</a:t>
            </a:r>
            <a:endParaRPr lang="en-US" sz="14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270937" y="2891785"/>
            <a:ext cx="5082863" cy="0"/>
          </a:xfrm>
          <a:prstGeom prst="line">
            <a:avLst/>
          </a:prstGeom>
          <a:ln w="381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11348105" y="2335019"/>
            <a:ext cx="22331" cy="527365"/>
          </a:xfrm>
          <a:prstGeom prst="line">
            <a:avLst/>
          </a:prstGeom>
          <a:ln w="381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1239165" y="2297339"/>
            <a:ext cx="10951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Minimum Safety Margin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19758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eft side_Page_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6001" cy="6858000"/>
          </a:xfrm>
          <a:prstGeom prst="rect">
            <a:avLst/>
          </a:prstGeom>
        </p:spPr>
      </p:pic>
      <p:pic>
        <p:nvPicPr>
          <p:cNvPr id="7" name="Picture 6" descr="ARC logo_Gol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6100239"/>
            <a:ext cx="1371600" cy="62436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054179" y="94334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accent1"/>
                </a:solidFill>
                <a:latin typeface="Trebuchet MS"/>
                <a:cs typeface="Trebuchet MS"/>
              </a:rPr>
              <a:t>Safety Margins Background</a:t>
            </a:r>
            <a:endParaRPr lang="en-US" sz="3600" b="1" dirty="0">
              <a:solidFill>
                <a:schemeClr val="accent1"/>
              </a:solidFill>
              <a:latin typeface="Trebuchet MS"/>
              <a:cs typeface="Trebuchet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6074" y="2274838"/>
            <a:ext cx="67858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MVEBs can last for a long time; Safety Margins provide a buffer from uncertainty in planning and modeling changes. Safety Margins are widely used across the nation. </a:t>
            </a:r>
          </a:p>
          <a:p>
            <a:endParaRPr lang="en-US" sz="1600" dirty="0"/>
          </a:p>
          <a:p>
            <a:r>
              <a:rPr lang="en-US" sz="1600" dirty="0" smtClean="0"/>
              <a:t>In 2010, ARC determined the allocation of Safety Margins for use in MVEBs. These MVEBs included safety margins of between 25 – 50%. </a:t>
            </a:r>
          </a:p>
          <a:p>
            <a:endParaRPr lang="en-US" sz="1600" dirty="0"/>
          </a:p>
          <a:p>
            <a:r>
              <a:rPr lang="en-US" sz="1600" dirty="0" smtClean="0"/>
              <a:t>This work was repeated in 2015 as a minimal safety margin in addition to more work outlined below to find maximum bounds.</a:t>
            </a:r>
          </a:p>
        </p:txBody>
      </p:sp>
    </p:spTree>
    <p:extLst>
      <p:ext uri="{BB962C8B-B14F-4D97-AF65-F5344CB8AC3E}">
        <p14:creationId xmlns:p14="http://schemas.microsoft.com/office/powerpoint/2010/main" val="2825638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eft side_Page_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6001" cy="6858000"/>
          </a:xfrm>
          <a:prstGeom prst="rect">
            <a:avLst/>
          </a:prstGeom>
        </p:spPr>
      </p:pic>
      <p:pic>
        <p:nvPicPr>
          <p:cNvPr id="7" name="Picture 6" descr="ARC logo_Gol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6100239"/>
            <a:ext cx="1371600" cy="62436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054179" y="94334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accent1"/>
                </a:solidFill>
                <a:latin typeface="Trebuchet MS"/>
                <a:cs typeface="Trebuchet MS"/>
              </a:rPr>
              <a:t>Safety Margins Methodology</a:t>
            </a:r>
            <a:endParaRPr lang="en-US" sz="3600" b="1" dirty="0">
              <a:solidFill>
                <a:schemeClr val="accent1"/>
              </a:solidFill>
              <a:latin typeface="Trebuchet MS"/>
              <a:cs typeface="Trebuchet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51022" y="1237334"/>
            <a:ext cx="1088857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 smtClean="0"/>
              <a:t>2010 Method Test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10% increase in VMT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1 million more population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2 years older fleet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 smtClean="0"/>
              <a:t>Upper Method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VMT was adjusted to the next model year’s values +10%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Wingdings" panose="05000000000000000000" pitchFamily="2" charset="2"/>
              </a:rPr>
              <a:t>2030  2050 +10%</a:t>
            </a: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Population/Starts was adjusted to the next model year’s values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2 year older fleet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027291" y="5084756"/>
            <a:ext cx="10439399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027290" y="4627556"/>
            <a:ext cx="0" cy="914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1466690" y="4627556"/>
            <a:ext cx="0" cy="914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6367190" y="4627556"/>
            <a:ext cx="0" cy="914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5790" y="5585889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862089" y="5585889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2050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79227" y="5585889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2030</a:t>
            </a:r>
            <a:endParaRPr lang="en-US" dirty="0"/>
          </a:p>
        </p:txBody>
      </p:sp>
      <p:sp>
        <p:nvSpPr>
          <p:cNvPr id="2" name="Curved Down Arrow 1"/>
          <p:cNvSpPr/>
          <p:nvPr/>
        </p:nvSpPr>
        <p:spPr>
          <a:xfrm flipH="1">
            <a:off x="6039853" y="3717758"/>
            <a:ext cx="5426836" cy="132106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46129" y="3745730"/>
            <a:ext cx="21416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/>
              <a:t>2050 Data</a:t>
            </a:r>
          </a:p>
          <a:p>
            <a:pPr algn="ctr"/>
            <a:r>
              <a:rPr lang="en-US" sz="1600" dirty="0" smtClean="0"/>
              <a:t>VMT</a:t>
            </a:r>
          </a:p>
          <a:p>
            <a:pPr algn="ctr"/>
            <a:r>
              <a:rPr lang="en-US" sz="1600" dirty="0" smtClean="0"/>
              <a:t>Population</a:t>
            </a:r>
          </a:p>
          <a:p>
            <a:pPr algn="ctr"/>
            <a:r>
              <a:rPr lang="en-US" sz="1600" dirty="0" smtClean="0"/>
              <a:t>SE Data</a:t>
            </a:r>
          </a:p>
          <a:p>
            <a:pPr algn="ctr"/>
            <a:r>
              <a:rPr lang="en-US" sz="1600" dirty="0" smtClean="0"/>
              <a:t>Starts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28925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ft side_Page_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6001" cy="6858000"/>
          </a:xfrm>
          <a:prstGeom prst="rect">
            <a:avLst/>
          </a:prstGeom>
        </p:spPr>
      </p:pic>
      <p:pic>
        <p:nvPicPr>
          <p:cNvPr id="4" name="Picture 3" descr="ARC logo_Gol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6100239"/>
            <a:ext cx="1371600" cy="62436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54179" y="94334"/>
            <a:ext cx="8229600" cy="114300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accent1"/>
                </a:solidFill>
                <a:latin typeface="Trebuchet MS"/>
                <a:cs typeface="Trebuchet MS"/>
              </a:rPr>
              <a:t>Safety Margin Input Changes Compared to Baseline</a:t>
            </a:r>
            <a:endParaRPr lang="en-US" sz="3600" b="1" dirty="0">
              <a:solidFill>
                <a:schemeClr val="accent1"/>
              </a:solidFill>
              <a:latin typeface="Trebuchet MS"/>
              <a:cs typeface="Trebuchet MS"/>
            </a:endParaRPr>
          </a:p>
        </p:txBody>
      </p:sp>
      <p:graphicFrame>
        <p:nvGraphicFramePr>
          <p:cNvPr id="7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2634318"/>
              </p:ext>
            </p:extLst>
          </p:nvPr>
        </p:nvGraphicFramePr>
        <p:xfrm>
          <a:off x="2401591" y="2083420"/>
          <a:ext cx="7534776" cy="269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1592"/>
                <a:gridCol w="2511592"/>
                <a:gridCol w="2511592"/>
              </a:tblGrid>
              <a:tr h="76668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Safety</a:t>
                      </a:r>
                      <a:r>
                        <a:rPr lang="en-US" baseline="0" dirty="0" smtClean="0"/>
                        <a:t> Margin 2010 Method Tests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Change of 2030 Safety Margin Inputs</a:t>
                      </a:r>
                    </a:p>
                    <a:p>
                      <a:pPr algn="ctr"/>
                      <a:r>
                        <a:rPr lang="en-US" dirty="0" smtClean="0"/>
                        <a:t>(2010 Method Test)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Change of 2030 Safety Margin Inputs</a:t>
                      </a:r>
                    </a:p>
                    <a:p>
                      <a:pPr algn="ctr"/>
                      <a:r>
                        <a:rPr lang="en-US" dirty="0" smtClean="0"/>
                        <a:t>(Upper Method Test)</a:t>
                      </a:r>
                      <a:endParaRPr lang="en-US" dirty="0"/>
                    </a:p>
                  </a:txBody>
                  <a:tcPr anchor="ctr"/>
                </a:tc>
              </a:tr>
              <a:tr h="4441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Annual</a:t>
                      </a:r>
                      <a:r>
                        <a:rPr lang="en-US" baseline="0" dirty="0" smtClean="0"/>
                        <a:t> VMT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35%</a:t>
                      </a:r>
                      <a:endParaRPr lang="en-US" dirty="0"/>
                    </a:p>
                  </a:txBody>
                  <a:tcPr anchor="ctr"/>
                </a:tc>
              </a:tr>
              <a:tr h="4441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Vehicle</a:t>
                      </a:r>
                      <a:r>
                        <a:rPr lang="en-US" baseline="0" dirty="0" smtClean="0"/>
                        <a:t> Population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30%</a:t>
                      </a:r>
                      <a:endParaRPr lang="en-US" dirty="0"/>
                    </a:p>
                  </a:txBody>
                  <a:tcPr anchor="ctr"/>
                </a:tc>
              </a:tr>
              <a:tr h="4441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Starts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25%</a:t>
                      </a:r>
                      <a:endParaRPr lang="en-US" dirty="0"/>
                    </a:p>
                  </a:txBody>
                  <a:tcPr anchor="ctr"/>
                </a:tc>
              </a:tr>
              <a:tr h="4441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Age Distribution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+ 2 years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+ 2 years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156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ft side_Page_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6001" cy="6858000"/>
          </a:xfrm>
          <a:prstGeom prst="rect">
            <a:avLst/>
          </a:prstGeom>
        </p:spPr>
      </p:pic>
      <p:pic>
        <p:nvPicPr>
          <p:cNvPr id="4" name="Picture 3" descr="ARC logo_Gol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6100239"/>
            <a:ext cx="1371600" cy="62436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54179" y="94334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accent1"/>
                </a:solidFill>
                <a:latin typeface="Trebuchet MS"/>
                <a:cs typeface="Trebuchet MS"/>
              </a:rPr>
              <a:t>Safety Margin Emission Results</a:t>
            </a:r>
            <a:endParaRPr lang="en-US" sz="3600" b="1" dirty="0">
              <a:solidFill>
                <a:schemeClr val="accent1"/>
              </a:solidFill>
              <a:latin typeface="Trebuchet MS"/>
              <a:cs typeface="Trebuchet MS"/>
            </a:endParaRPr>
          </a:p>
        </p:txBody>
      </p:sp>
      <p:graphicFrame>
        <p:nvGraphicFramePr>
          <p:cNvPr id="8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0196230"/>
              </p:ext>
            </p:extLst>
          </p:nvPr>
        </p:nvGraphicFramePr>
        <p:xfrm>
          <a:off x="2526631" y="2527610"/>
          <a:ext cx="7757148" cy="1802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9287"/>
                <a:gridCol w="1939287"/>
                <a:gridCol w="1939287"/>
                <a:gridCol w="1939287"/>
              </a:tblGrid>
              <a:tr h="76668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Ozone</a:t>
                      </a:r>
                      <a:r>
                        <a:rPr lang="en-US" baseline="0" dirty="0" smtClean="0"/>
                        <a:t> Precursor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2030 Base (tons/day)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2030 Safety Margins (2010 Method)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2030 Safety Margin (Upper</a:t>
                      </a:r>
                      <a:r>
                        <a:rPr lang="en-US" baseline="0" dirty="0" smtClean="0"/>
                        <a:t> Method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anchor="ctr"/>
                </a:tc>
              </a:tr>
              <a:tr h="4441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37.57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47.95 (+27%)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57.76 (+54%)</a:t>
                      </a:r>
                      <a:endParaRPr lang="en-US" dirty="0"/>
                    </a:p>
                  </a:txBody>
                  <a:tcPr anchor="ctr"/>
                </a:tc>
              </a:tr>
              <a:tr h="4441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32.67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43.74 (+34%)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51.88 (+59%)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159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598</Words>
  <Application>Microsoft Office PowerPoint</Application>
  <PresentationFormat>Custom</PresentationFormat>
  <Paragraphs>135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Maintenance Plan Development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Margin Testing</dc:title>
  <dc:creator>David D'Onofrio</dc:creator>
  <cp:lastModifiedBy>gil grodzinsky</cp:lastModifiedBy>
  <cp:revision>26</cp:revision>
  <dcterms:created xsi:type="dcterms:W3CDTF">2015-12-30T15:42:33Z</dcterms:created>
  <dcterms:modified xsi:type="dcterms:W3CDTF">2016-02-25T17:44:29Z</dcterms:modified>
</cp:coreProperties>
</file>